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59" r:id="rId9"/>
    <p:sldId id="277" r:id="rId10"/>
    <p:sldId id="260" r:id="rId11"/>
    <p:sldId id="279" r:id="rId12"/>
    <p:sldId id="263" r:id="rId13"/>
    <p:sldId id="262" r:id="rId14"/>
    <p:sldId id="264" r:id="rId15"/>
    <p:sldId id="265" r:id="rId16"/>
    <p:sldId id="258" r:id="rId17"/>
    <p:sldId id="268" r:id="rId18"/>
    <p:sldId id="267" r:id="rId19"/>
    <p:sldId id="266" r:id="rId20"/>
    <p:sldId id="278" r:id="rId21"/>
    <p:sldId id="270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135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0D1EC-FAE6-4890-A524-04854D98F33D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6365-EDD1-4070-8F15-E14DB9913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/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/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sz="4000" b="1" dirty="0" smtClean="0">
                <a:solidFill>
                  <a:srgbClr val="7030A0"/>
                </a:solidFill>
                <a:latin typeface="+mn-lt"/>
              </a:rPr>
              <a:t>Role of RAS in the </a:t>
            </a:r>
            <a:br>
              <a:rPr lang="en-US" sz="4000" b="1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b="1" dirty="0" smtClean="0">
                <a:solidFill>
                  <a:srgbClr val="7030A0"/>
                </a:solidFill>
                <a:latin typeface="+mn-lt"/>
              </a:rPr>
              <a:t>Agricultural Innovation System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accent2"/>
                </a:solidFill>
                <a:latin typeface="+mn-lt"/>
              </a:rPr>
            </a:br>
            <a:r>
              <a:rPr lang="en-US" dirty="0" smtClean="0">
                <a:solidFill>
                  <a:schemeClr val="accent2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accent2"/>
                </a:solidFill>
                <a:latin typeface="+mn-lt"/>
              </a:rPr>
            </a:br>
            <a:r>
              <a:rPr lang="en-US" dirty="0" smtClean="0">
                <a:solidFill>
                  <a:schemeClr val="accent2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accent2"/>
                </a:solidFill>
                <a:latin typeface="+mn-lt"/>
              </a:rPr>
            </a:br>
            <a:r>
              <a:rPr lang="en-US" sz="31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Rasheed</a:t>
            </a:r>
            <a:r>
              <a:rPr lang="en-US" sz="31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100" b="1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Sulaiman</a:t>
            </a:r>
            <a:r>
              <a:rPr lang="en-US" sz="31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 V</a:t>
            </a:r>
            <a:endParaRPr lang="en-US" sz="31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38800"/>
            <a:ext cx="9144000" cy="1219200"/>
          </a:xfrm>
        </p:spPr>
        <p:txBody>
          <a:bodyPr>
            <a:normAutofit fontScale="32500" lnSpcReduction="20000"/>
          </a:bodyPr>
          <a:lstStyle/>
          <a:p>
            <a:r>
              <a:rPr lang="en-US" sz="8600" b="1" dirty="0" smtClean="0">
                <a:solidFill>
                  <a:schemeClr val="accent6">
                    <a:lumMod val="50000"/>
                  </a:schemeClr>
                </a:solidFill>
              </a:rPr>
              <a:t>Centre for Research on Innovation &amp; Science Policy </a:t>
            </a:r>
          </a:p>
          <a:p>
            <a:r>
              <a:rPr lang="en-US" sz="8600" b="1" dirty="0" smtClean="0">
                <a:solidFill>
                  <a:schemeClr val="accent6">
                    <a:lumMod val="50000"/>
                  </a:schemeClr>
                </a:solidFill>
              </a:rPr>
              <a:t>Hyderabad, India</a:t>
            </a: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543800" y="0"/>
          <a:ext cx="1600200" cy="1454727"/>
        </p:xfrm>
        <a:graphic>
          <a:graphicData uri="http://schemas.openxmlformats.org/presentationml/2006/ole">
            <p:oleObj spid="_x0000_s1026" name="Bitmap Image" r:id="rId3" imgW="13213019" imgH="11946017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RAS and Innovation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7030A0"/>
                </a:solidFill>
              </a:rPr>
              <a:t>	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Role of RAS – Facilitate Innovation </a:t>
            </a:r>
          </a:p>
          <a:p>
            <a:pPr lvl="1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Traditional  Roles</a:t>
            </a:r>
          </a:p>
          <a:p>
            <a:pPr lvl="2"/>
            <a:r>
              <a:rPr lang="en-US" sz="2800" dirty="0" smtClean="0"/>
              <a:t>Mainly Public sector: Disseminating information (technology/prices/services) technology demonstration, training, forming user groups, farmer field schools,</a:t>
            </a:r>
          </a:p>
          <a:p>
            <a:pPr lvl="2">
              <a:buNone/>
            </a:pPr>
            <a:endParaRPr lang="en-US" sz="2800" dirty="0" smtClean="0"/>
          </a:p>
          <a:p>
            <a:pPr lvl="2">
              <a:buNone/>
            </a:pPr>
            <a:r>
              <a:rPr lang="en-US" sz="2800" b="1" dirty="0" smtClean="0"/>
              <a:t>-  Others: (wherever they operate) </a:t>
            </a:r>
            <a:r>
              <a:rPr lang="en-US" sz="2800" dirty="0" smtClean="0"/>
              <a:t>Problem solving advice, facilitation, link inputs and outputs, Business Development Services, Social </a:t>
            </a:r>
            <a:r>
              <a:rPr lang="en-US" sz="2800" dirty="0" err="1" smtClean="0"/>
              <a:t>mobilisation</a:t>
            </a:r>
            <a:r>
              <a:rPr lang="en-US" sz="2800" dirty="0" smtClean="0"/>
              <a:t>, </a:t>
            </a:r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pPr lvl="2"/>
            <a:endParaRPr lang="en-US" sz="1800" dirty="0" smtClean="0"/>
          </a:p>
          <a:p>
            <a:pPr lvl="3">
              <a:buNone/>
            </a:pPr>
            <a:r>
              <a:rPr lang="en-US" sz="1400" b="1" dirty="0" smtClean="0"/>
              <a:t>		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Additional Roles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486400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en-US" sz="2800" dirty="0" smtClean="0"/>
              <a:t>Development of networks, </a:t>
            </a:r>
          </a:p>
          <a:p>
            <a:pPr lvl="2"/>
            <a:r>
              <a:rPr lang="en-US" sz="2800" dirty="0" smtClean="0"/>
              <a:t>Building capacities of other RAS providers </a:t>
            </a:r>
          </a:p>
          <a:p>
            <a:pPr lvl="2"/>
            <a:r>
              <a:rPr lang="en-US" sz="2800" dirty="0" err="1" smtClean="0"/>
              <a:t>Organising</a:t>
            </a:r>
            <a:r>
              <a:rPr lang="en-US" sz="2800" dirty="0" smtClean="0"/>
              <a:t> producers and assist  in accessing services</a:t>
            </a:r>
          </a:p>
          <a:p>
            <a:pPr lvl="2">
              <a:buNone/>
            </a:pPr>
            <a:r>
              <a:rPr lang="en-US" sz="2800" dirty="0" smtClean="0"/>
              <a:t>	(credit, inputs and output services)</a:t>
            </a:r>
          </a:p>
          <a:p>
            <a:pPr lvl="2"/>
            <a:r>
              <a:rPr lang="en-US" sz="2800" dirty="0" smtClean="0"/>
              <a:t>Mediating conflicts (improving dialogue/reach agreement),  </a:t>
            </a:r>
          </a:p>
          <a:p>
            <a:pPr lvl="2"/>
            <a:r>
              <a:rPr lang="en-US" sz="2800" dirty="0" smtClean="0"/>
              <a:t>Advocacy for policy changes</a:t>
            </a:r>
          </a:p>
          <a:p>
            <a:pPr lvl="2"/>
            <a:r>
              <a:rPr lang="en-US" sz="2800" dirty="0" smtClean="0"/>
              <a:t>Convening innovation platforms</a:t>
            </a:r>
          </a:p>
          <a:p>
            <a:pPr lvl="2"/>
            <a:endParaRPr lang="en-US" sz="2800" dirty="0" smtClean="0"/>
          </a:p>
          <a:p>
            <a:pPr lvl="2">
              <a:buNone/>
            </a:pPr>
            <a:r>
              <a:rPr lang="en-US" sz="2800" b="1" i="1" dirty="0" smtClean="0">
                <a:solidFill>
                  <a:srgbClr val="7030A0"/>
                </a:solidFill>
              </a:rPr>
              <a:t>Old  roles have value only when it is bundled together with these new roles</a:t>
            </a:r>
          </a:p>
          <a:p>
            <a:pPr lvl="2">
              <a:buNone/>
            </a:pPr>
            <a:r>
              <a:rPr lang="en-US" sz="2800" b="1" i="1" dirty="0" smtClean="0">
                <a:solidFill>
                  <a:srgbClr val="7030A0"/>
                </a:solidFill>
              </a:rPr>
              <a:t>Every </a:t>
            </a:r>
            <a:r>
              <a:rPr lang="en-US" sz="2800" b="1" i="1" dirty="0" err="1" smtClean="0">
                <a:solidFill>
                  <a:srgbClr val="7030A0"/>
                </a:solidFill>
              </a:rPr>
              <a:t>organisation</a:t>
            </a:r>
            <a:r>
              <a:rPr lang="en-US" sz="2800" b="1" i="1" dirty="0" smtClean="0">
                <a:solidFill>
                  <a:srgbClr val="7030A0"/>
                </a:solidFill>
              </a:rPr>
              <a:t> need not necessarily have to play all these roles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New Capacities at different levels</a:t>
            </a:r>
            <a:br>
              <a:rPr lang="en-US" sz="3200" b="1" dirty="0" smtClean="0">
                <a:solidFill>
                  <a:schemeClr val="accent2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1. Individual</a:t>
            </a:r>
            <a:br>
              <a:rPr lang="en-US" sz="3200" b="1" dirty="0" smtClean="0">
                <a:solidFill>
                  <a:srgbClr val="7030A0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/>
            </a:r>
            <a:br>
              <a:rPr lang="en-US" sz="3200" b="1" dirty="0" smtClean="0">
                <a:solidFill>
                  <a:srgbClr val="7030A0"/>
                </a:solidFill>
              </a:rPr>
            </a:b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953000" cy="56388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Technical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	Knowledge on new technologies/practices/</a:t>
            </a:r>
          </a:p>
          <a:p>
            <a:pPr marL="514350" indent="-514350">
              <a:buNone/>
            </a:pPr>
            <a:r>
              <a:rPr lang="en-US" dirty="0" smtClean="0"/>
              <a:t>	Standards/Regulations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	</a:t>
            </a:r>
            <a:r>
              <a:rPr lang="en-US" b="1" dirty="0" smtClean="0"/>
              <a:t>Functional</a:t>
            </a:r>
            <a:r>
              <a:rPr lang="en-US" dirty="0" smtClean="0"/>
              <a:t> </a:t>
            </a:r>
          </a:p>
          <a:p>
            <a:pPr marL="514350" indent="-514350"/>
            <a:r>
              <a:rPr lang="en-US" dirty="0" smtClean="0"/>
              <a:t>Community </a:t>
            </a:r>
            <a:r>
              <a:rPr lang="en-US" dirty="0" err="1" smtClean="0"/>
              <a:t>mobilisation</a:t>
            </a:r>
            <a:endParaRPr lang="en-US" dirty="0" smtClean="0"/>
          </a:p>
          <a:p>
            <a:pPr marL="514350" indent="-514350"/>
            <a:r>
              <a:rPr lang="en-US" dirty="0" smtClean="0"/>
              <a:t>Farmer </a:t>
            </a:r>
            <a:r>
              <a:rPr lang="en-US" dirty="0" err="1" smtClean="0"/>
              <a:t>organisation</a:t>
            </a:r>
            <a:r>
              <a:rPr lang="en-US" dirty="0" smtClean="0"/>
              <a:t> development,</a:t>
            </a:r>
          </a:p>
          <a:p>
            <a:pPr marL="514350" indent="-514350"/>
            <a:r>
              <a:rPr lang="en-US" dirty="0" smtClean="0"/>
              <a:t>Coaching, </a:t>
            </a:r>
          </a:p>
          <a:p>
            <a:pPr marL="514350" indent="-514350"/>
            <a:r>
              <a:rPr lang="en-US" dirty="0" smtClean="0"/>
              <a:t>Mediation</a:t>
            </a:r>
          </a:p>
          <a:p>
            <a:pPr marL="514350" indent="-514350"/>
            <a:r>
              <a:rPr lang="en-US" dirty="0" smtClean="0"/>
              <a:t>Leadership</a:t>
            </a:r>
          </a:p>
          <a:p>
            <a:pPr marL="514350" indent="-514350"/>
            <a:r>
              <a:rPr lang="en-US" dirty="0" smtClean="0"/>
              <a:t>Problem solving</a:t>
            </a:r>
          </a:p>
          <a:p>
            <a:pPr marL="514350" indent="-514350"/>
            <a:r>
              <a:rPr lang="en-US" dirty="0" smtClean="0"/>
              <a:t>Partnership building</a:t>
            </a:r>
          </a:p>
          <a:p>
            <a:pPr marL="514350" indent="-514350"/>
            <a:r>
              <a:rPr lang="en-US" dirty="0" smtClean="0"/>
              <a:t>Reflective learning</a:t>
            </a:r>
          </a:p>
          <a:p>
            <a:pPr marL="514350" indent="-514350"/>
            <a:r>
              <a:rPr lang="en-US" dirty="0" smtClean="0"/>
              <a:t>Brokering </a:t>
            </a:r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371600"/>
            <a:ext cx="27432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 Generalists and Specialists</a:t>
            </a:r>
          </a:p>
          <a:p>
            <a:endParaRPr lang="en-US" dirty="0" smtClean="0"/>
          </a:p>
          <a:p>
            <a:r>
              <a:rPr lang="en-US" dirty="0" smtClean="0"/>
              <a:t>All these won’t be found in one single individual/ </a:t>
            </a:r>
            <a:r>
              <a:rPr lang="en-US" dirty="0" err="1" smtClean="0"/>
              <a:t>organisation</a:t>
            </a:r>
            <a:r>
              <a:rPr lang="en-US" dirty="0" smtClean="0"/>
              <a:t> and so partnering</a:t>
            </a:r>
          </a:p>
          <a:p>
            <a:endParaRPr lang="en-US" dirty="0" smtClean="0"/>
          </a:p>
          <a:p>
            <a:r>
              <a:rPr lang="en-US" dirty="0" smtClean="0"/>
              <a:t>Targeting capacity development to  nature of the task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495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Institutions that enable sharing, interacting, learning</a:t>
            </a:r>
          </a:p>
          <a:p>
            <a:r>
              <a:rPr lang="en-US" sz="2800" dirty="0" smtClean="0"/>
              <a:t>Strategic Management Functions</a:t>
            </a:r>
          </a:p>
          <a:p>
            <a:r>
              <a:rPr lang="en-US" sz="2800" dirty="0" smtClean="0"/>
              <a:t>Structures &amp;  Relationships,</a:t>
            </a:r>
          </a:p>
          <a:p>
            <a:r>
              <a:rPr lang="en-US" sz="2800" dirty="0" smtClean="0"/>
              <a:t>Processes, Systems and procedures</a:t>
            </a:r>
          </a:p>
          <a:p>
            <a:r>
              <a:rPr lang="en-US" sz="2800" dirty="0" smtClean="0"/>
              <a:t>Values. Incentives/Rewards</a:t>
            </a:r>
          </a:p>
          <a:p>
            <a:r>
              <a:rPr lang="en-US" sz="2800" dirty="0" smtClean="0"/>
              <a:t>Human and Financial Resource</a:t>
            </a:r>
          </a:p>
          <a:p>
            <a:r>
              <a:rPr lang="en-US" sz="2800" dirty="0" smtClean="0"/>
              <a:t>Infrastructure 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New Capacities at different levels</a:t>
            </a:r>
            <a:br>
              <a:rPr lang="en-US" sz="3200" b="1" dirty="0" smtClean="0">
                <a:solidFill>
                  <a:schemeClr val="accent2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2. </a:t>
            </a:r>
            <a:r>
              <a:rPr lang="en-US" sz="3200" b="1" dirty="0" err="1" smtClean="0">
                <a:solidFill>
                  <a:srgbClr val="7030A0"/>
                </a:solidFill>
              </a:rPr>
              <a:t>Organisational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Macro economic policies, incentives to increase production</a:t>
            </a:r>
          </a:p>
          <a:p>
            <a:r>
              <a:rPr lang="en-US" sz="2800" dirty="0" smtClean="0"/>
              <a:t>Political commitment to agricultural development</a:t>
            </a:r>
          </a:p>
          <a:p>
            <a:r>
              <a:rPr lang="en-US" sz="2800" dirty="0" smtClean="0"/>
              <a:t>Availability of policy framework</a:t>
            </a:r>
          </a:p>
          <a:p>
            <a:r>
              <a:rPr lang="en-US" sz="2800" dirty="0" smtClean="0"/>
              <a:t>Capacity of policy making bodies to adapt policies based on learning</a:t>
            </a:r>
          </a:p>
          <a:p>
            <a:r>
              <a:rPr lang="en-US" sz="2800" dirty="0" smtClean="0"/>
              <a:t>Capacity and willingness of other actors to share resources and engage in joint action</a:t>
            </a:r>
          </a:p>
          <a:p>
            <a:r>
              <a:rPr lang="en-US" sz="2800" dirty="0" smtClean="0"/>
              <a:t>Institutions that facilitate collaboration</a:t>
            </a:r>
          </a:p>
          <a:p>
            <a:r>
              <a:rPr lang="en-US" sz="2800" dirty="0" smtClean="0"/>
              <a:t>Availability and access to inputs </a:t>
            </a:r>
            <a:endParaRPr lang="en-IN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New Capacities at different levels</a:t>
            </a:r>
            <a:br>
              <a:rPr lang="en-US" sz="3200" b="1" dirty="0" smtClean="0">
                <a:solidFill>
                  <a:schemeClr val="accent2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3. Enabling Environment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</a:rPr>
              <a:t>Supporting capacity development</a:t>
            </a:r>
            <a:endParaRPr lang="en-IN" sz="32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Capacity development is a </a:t>
            </a:r>
            <a:r>
              <a:rPr lang="en-US" u="sng" dirty="0" smtClean="0"/>
              <a:t>long term investment and change process</a:t>
            </a:r>
          </a:p>
          <a:p>
            <a:r>
              <a:rPr lang="en-US" u="sng" dirty="0" smtClean="0"/>
              <a:t>Strengthening technical capacities  </a:t>
            </a:r>
            <a:r>
              <a:rPr lang="en-US" dirty="0" smtClean="0"/>
              <a:t>would remain important. But should be supplemented with  efforts at </a:t>
            </a:r>
            <a:r>
              <a:rPr lang="en-US" u="sng" dirty="0" smtClean="0"/>
              <a:t>building more effective and dynamic relationships b</a:t>
            </a:r>
            <a:r>
              <a:rPr lang="en-US" dirty="0" smtClean="0"/>
              <a:t>etween different actors</a:t>
            </a:r>
          </a:p>
          <a:p>
            <a:r>
              <a:rPr lang="en-US" dirty="0" smtClean="0"/>
              <a:t>Build on existing capacities</a:t>
            </a:r>
          </a:p>
          <a:p>
            <a:endParaRPr lang="en-US" dirty="0" smtClean="0"/>
          </a:p>
          <a:p>
            <a:r>
              <a:rPr lang="en-US" b="1" dirty="0" smtClean="0"/>
              <a:t>Several approaches</a:t>
            </a:r>
          </a:p>
          <a:p>
            <a:pPr lvl="1"/>
            <a:r>
              <a:rPr lang="en-US" dirty="0" smtClean="0"/>
              <a:t>Establishment and strengthening of training </a:t>
            </a:r>
            <a:r>
              <a:rPr lang="en-US" dirty="0" err="1" smtClean="0"/>
              <a:t>centres</a:t>
            </a:r>
            <a:endParaRPr lang="en-US" dirty="0" smtClean="0"/>
          </a:p>
          <a:p>
            <a:pPr lvl="1"/>
            <a:r>
              <a:rPr lang="en-US" dirty="0" smtClean="0"/>
              <a:t>Establishment of Agricultural Advisory Services</a:t>
            </a:r>
          </a:p>
          <a:p>
            <a:pPr lvl="1"/>
            <a:r>
              <a:rPr lang="en-US" dirty="0" smtClean="0"/>
              <a:t>Demand side strengthening</a:t>
            </a:r>
          </a:p>
          <a:p>
            <a:pPr lvl="1"/>
            <a:r>
              <a:rPr lang="en-US" dirty="0" smtClean="0"/>
              <a:t>Action learning</a:t>
            </a:r>
          </a:p>
          <a:p>
            <a:pPr lvl="1"/>
            <a:r>
              <a:rPr lang="en-US" dirty="0" smtClean="0"/>
              <a:t>Action learning in Innovation Platforms</a:t>
            </a:r>
          </a:p>
          <a:p>
            <a:pPr lvl="1"/>
            <a:r>
              <a:rPr lang="en-US" dirty="0" smtClean="0"/>
              <a:t>Documentation and development of new frameworks</a:t>
            </a:r>
          </a:p>
          <a:p>
            <a:pPr lvl="1"/>
            <a:r>
              <a:rPr lang="en-US" dirty="0" smtClean="0"/>
              <a:t>Networking and Policy Advocacy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I. Recommended Actions: National level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85000" lnSpcReduction="10000"/>
          </a:bodyPr>
          <a:lstStyle/>
          <a:p>
            <a:r>
              <a:rPr lang="en-GB" u="sng" dirty="0" smtClean="0"/>
              <a:t>Diagnosis</a:t>
            </a:r>
            <a:r>
              <a:rPr lang="en-GB" dirty="0" smtClean="0"/>
              <a:t> of the AIS  with specific focus on RAS</a:t>
            </a:r>
          </a:p>
          <a:p>
            <a:endParaRPr lang="en-IN" dirty="0" smtClean="0"/>
          </a:p>
          <a:p>
            <a:r>
              <a:rPr lang="en-GB" dirty="0" smtClean="0"/>
              <a:t>Undertake survey (</a:t>
            </a:r>
            <a:r>
              <a:rPr lang="en-GB" u="sng" dirty="0" smtClean="0"/>
              <a:t>institutional analysis</a:t>
            </a:r>
            <a:r>
              <a:rPr lang="en-GB" dirty="0" smtClean="0"/>
              <a:t>) of RAS providers in the country</a:t>
            </a:r>
          </a:p>
          <a:p>
            <a:endParaRPr lang="en-IN" dirty="0" smtClean="0"/>
          </a:p>
          <a:p>
            <a:r>
              <a:rPr lang="en-GB" dirty="0" smtClean="0"/>
              <a:t>Undertake </a:t>
            </a:r>
            <a:r>
              <a:rPr lang="en-GB" u="sng" dirty="0" smtClean="0"/>
              <a:t>capacity self-diagnosis </a:t>
            </a:r>
            <a:r>
              <a:rPr lang="en-GB" dirty="0" smtClean="0"/>
              <a:t>of  RAS</a:t>
            </a:r>
          </a:p>
          <a:p>
            <a:endParaRPr lang="en-IN" dirty="0" smtClean="0"/>
          </a:p>
          <a:p>
            <a:r>
              <a:rPr lang="en-GB" dirty="0" smtClean="0"/>
              <a:t>Create mechanisms for regular </a:t>
            </a:r>
            <a:r>
              <a:rPr lang="en-GB" u="sng" dirty="0" smtClean="0"/>
              <a:t>monitoring, reflection, learning and evaluation</a:t>
            </a:r>
            <a:r>
              <a:rPr lang="en-GB" dirty="0" smtClean="0"/>
              <a:t>; review of </a:t>
            </a:r>
            <a:r>
              <a:rPr lang="en-GB" u="sng" dirty="0" smtClean="0"/>
              <a:t>systems &amp; processes</a:t>
            </a:r>
            <a:r>
              <a:rPr lang="en-GB" dirty="0" smtClean="0"/>
              <a:t>; create arrangements for </a:t>
            </a:r>
            <a:r>
              <a:rPr lang="en-GB" u="sng" dirty="0" smtClean="0"/>
              <a:t>co-ordination</a:t>
            </a:r>
            <a:r>
              <a:rPr lang="en-GB" dirty="0" smtClean="0"/>
              <a:t> and collaborative action among RAS.</a:t>
            </a:r>
          </a:p>
          <a:p>
            <a:endParaRPr lang="en-IN" dirty="0" smtClean="0"/>
          </a:p>
          <a:p>
            <a:r>
              <a:rPr lang="en-GB" dirty="0" smtClean="0"/>
              <a:t>Create </a:t>
            </a:r>
            <a:r>
              <a:rPr lang="en-GB" u="sng" dirty="0" smtClean="0"/>
              <a:t>innovation platforms </a:t>
            </a:r>
            <a:r>
              <a:rPr lang="en-GB" dirty="0" smtClean="0"/>
              <a:t>and initiate </a:t>
            </a:r>
            <a:r>
              <a:rPr lang="en-GB" u="sng" dirty="0" smtClean="0"/>
              <a:t>pilot projects </a:t>
            </a:r>
            <a:r>
              <a:rPr lang="en-GB" dirty="0" smtClean="0"/>
              <a:t>to experiment with new approaches and learning from these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I. Recommended Actions: National level</a:t>
            </a:r>
            <a:endParaRPr lang="en-IN" sz="28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Establish and strengthen </a:t>
            </a:r>
            <a:r>
              <a:rPr lang="en-GB" sz="2400" u="sng" dirty="0" smtClean="0"/>
              <a:t>training centres</a:t>
            </a:r>
            <a:r>
              <a:rPr lang="en-GB" sz="2400" dirty="0" smtClean="0"/>
              <a:t>;  </a:t>
            </a:r>
            <a:r>
              <a:rPr lang="en-GB" sz="2400" u="sng" dirty="0" smtClean="0"/>
              <a:t>Contracting</a:t>
            </a:r>
            <a:r>
              <a:rPr lang="en-GB" sz="2400" dirty="0" smtClean="0"/>
              <a:t> specific  competencies required for supporting capacity development; Encourage management training centres and business schools to organise tailor made capacity development programmes for RAS  on coaching, facilitation, leadership, vision building. </a:t>
            </a:r>
          </a:p>
          <a:p>
            <a:endParaRPr lang="en-GB" sz="2400" dirty="0" smtClean="0"/>
          </a:p>
          <a:p>
            <a:r>
              <a:rPr lang="en-GB" sz="2400" dirty="0" smtClean="0"/>
              <a:t>Develop </a:t>
            </a:r>
            <a:r>
              <a:rPr lang="en-GB" sz="2400" u="sng" dirty="0" smtClean="0"/>
              <a:t>curriculum for vocational and continuing education </a:t>
            </a:r>
            <a:r>
              <a:rPr lang="en-GB" sz="2400" dirty="0" smtClean="0"/>
              <a:t>and skill up-gradation of individuals</a:t>
            </a:r>
          </a:p>
          <a:p>
            <a:endParaRPr lang="en-IN" sz="2400" dirty="0" smtClean="0"/>
          </a:p>
          <a:p>
            <a:r>
              <a:rPr lang="en-GB" sz="2400" dirty="0" smtClean="0"/>
              <a:t>Support establishment of </a:t>
            </a:r>
            <a:r>
              <a:rPr lang="en-GB" sz="2400" u="sng" dirty="0" smtClean="0"/>
              <a:t>national network</a:t>
            </a:r>
            <a:r>
              <a:rPr lang="en-GB" sz="2400" dirty="0" smtClean="0"/>
              <a:t> of  RAS providers</a:t>
            </a:r>
          </a:p>
          <a:p>
            <a:endParaRPr lang="en-IN" sz="2400" dirty="0" smtClean="0"/>
          </a:p>
          <a:p>
            <a:r>
              <a:rPr lang="en-GB" sz="2400" dirty="0" smtClean="0"/>
              <a:t>Initiate </a:t>
            </a:r>
            <a:r>
              <a:rPr lang="en-GB" sz="2400" u="sng" dirty="0" smtClean="0"/>
              <a:t>policy research on RAS  </a:t>
            </a:r>
            <a:r>
              <a:rPr lang="en-GB" sz="2400" dirty="0" smtClean="0"/>
              <a:t>and AIS to support evidence based reforms and policy advocacy</a:t>
            </a:r>
          </a:p>
          <a:p>
            <a:endParaRPr lang="en-IN" sz="2400" dirty="0" smtClean="0"/>
          </a:p>
          <a:p>
            <a:r>
              <a:rPr lang="en-GB" sz="2400" dirty="0" smtClean="0"/>
              <a:t>Enhance </a:t>
            </a:r>
            <a:r>
              <a:rPr lang="en-GB" sz="2400" u="sng" dirty="0" smtClean="0"/>
              <a:t>public funding </a:t>
            </a:r>
            <a:r>
              <a:rPr lang="en-GB" sz="2400" dirty="0" smtClean="0"/>
              <a:t>for RAS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II. Recommended Actions: Regional Levels </a:t>
            </a:r>
            <a:endParaRPr lang="en-IN" sz="28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 </a:t>
            </a:r>
            <a:endParaRPr lang="en-IN" dirty="0" smtClean="0"/>
          </a:p>
          <a:p>
            <a:r>
              <a:rPr lang="en-GB" sz="3400" dirty="0" smtClean="0"/>
              <a:t>Support establishment of </a:t>
            </a:r>
            <a:r>
              <a:rPr lang="en-GB" sz="3400" u="sng" dirty="0" smtClean="0"/>
              <a:t>Regional &amp; Sub-regional Networks </a:t>
            </a:r>
            <a:r>
              <a:rPr lang="en-GB" sz="3400" dirty="0" smtClean="0"/>
              <a:t>and engage them in design, implementation and evaluation of RAS interventions</a:t>
            </a:r>
          </a:p>
          <a:p>
            <a:endParaRPr lang="en-IN" sz="3400" dirty="0" smtClean="0"/>
          </a:p>
          <a:p>
            <a:r>
              <a:rPr lang="en-GB" sz="3400" u="sng" dirty="0" smtClean="0"/>
              <a:t>Collect and synthesise evidence </a:t>
            </a:r>
            <a:r>
              <a:rPr lang="en-GB" sz="3400" dirty="0" smtClean="0"/>
              <a:t>on different aspects of RAS in the region</a:t>
            </a:r>
          </a:p>
          <a:p>
            <a:endParaRPr lang="en-IN" sz="3400" dirty="0" smtClean="0"/>
          </a:p>
          <a:p>
            <a:r>
              <a:rPr lang="en-GB" sz="3400" dirty="0" smtClean="0"/>
              <a:t>Develop policy briefs and position papers </a:t>
            </a:r>
            <a:r>
              <a:rPr lang="en-GB" sz="3400" u="sng" dirty="0" smtClean="0"/>
              <a:t>to influence policy process</a:t>
            </a:r>
            <a:r>
              <a:rPr lang="en-GB" sz="3400" dirty="0" smtClean="0"/>
              <a:t> to support RAS</a:t>
            </a:r>
          </a:p>
          <a:p>
            <a:endParaRPr lang="en-IN" sz="3400" dirty="0" smtClean="0"/>
          </a:p>
          <a:p>
            <a:r>
              <a:rPr lang="en-GB" sz="3400" dirty="0" smtClean="0"/>
              <a:t>Develop and promote </a:t>
            </a:r>
            <a:r>
              <a:rPr lang="en-GB" sz="3400" u="sng" dirty="0" smtClean="0"/>
              <a:t>new frameworks and methodologies </a:t>
            </a:r>
            <a:r>
              <a:rPr lang="en-GB" sz="3400" dirty="0" smtClean="0"/>
              <a:t>related to RAS</a:t>
            </a:r>
          </a:p>
          <a:p>
            <a:endParaRPr lang="en-IN" sz="3400" dirty="0" smtClean="0"/>
          </a:p>
          <a:p>
            <a:r>
              <a:rPr lang="en-GB" sz="3400" dirty="0" smtClean="0"/>
              <a:t>Organise </a:t>
            </a:r>
            <a:r>
              <a:rPr lang="en-GB" sz="3400" u="sng" dirty="0" smtClean="0"/>
              <a:t>regional consultations and training programmes </a:t>
            </a:r>
            <a:r>
              <a:rPr lang="en-GB" sz="3400" dirty="0" smtClean="0"/>
              <a:t>to share experiences and influence conditions in the enabling</a:t>
            </a:r>
            <a:endParaRPr lang="en-IN" sz="3400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III. Recommended Actions: Global Level</a:t>
            </a:r>
            <a:endParaRPr lang="en-IN" sz="28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5791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/>
              <a:t> </a:t>
            </a:r>
            <a:endParaRPr lang="en-IN" dirty="0" smtClean="0"/>
          </a:p>
          <a:p>
            <a:r>
              <a:rPr lang="en-GB" sz="5000" dirty="0" smtClean="0"/>
              <a:t>Support GFRAS  and other international actors to </a:t>
            </a:r>
            <a:r>
              <a:rPr lang="en-GB" sz="5000" u="sng" dirty="0" smtClean="0"/>
              <a:t>lead and guide networking and capacity development </a:t>
            </a:r>
            <a:r>
              <a:rPr lang="en-GB" sz="5000" dirty="0" smtClean="0"/>
              <a:t>and policy advocacy for RAS at the global level</a:t>
            </a:r>
          </a:p>
          <a:p>
            <a:endParaRPr lang="en-IN" sz="5000" dirty="0" smtClean="0"/>
          </a:p>
          <a:p>
            <a:r>
              <a:rPr lang="en-GB" sz="5000" dirty="0" smtClean="0"/>
              <a:t>Strengthen, </a:t>
            </a:r>
            <a:r>
              <a:rPr lang="en-GB" sz="5000" u="sng" dirty="0" smtClean="0"/>
              <a:t>support</a:t>
            </a:r>
            <a:r>
              <a:rPr lang="en-GB" sz="5000" dirty="0" smtClean="0"/>
              <a:t> and co-ordinate </a:t>
            </a:r>
            <a:r>
              <a:rPr lang="en-GB" sz="5000" u="sng" dirty="0" smtClean="0"/>
              <a:t>regional networks </a:t>
            </a:r>
            <a:r>
              <a:rPr lang="en-GB" sz="5000" dirty="0" smtClean="0"/>
              <a:t>of RAS to achieve their respective goals</a:t>
            </a:r>
          </a:p>
          <a:p>
            <a:endParaRPr lang="en-IN" sz="5000" dirty="0" smtClean="0"/>
          </a:p>
          <a:p>
            <a:r>
              <a:rPr lang="en-GB" sz="5000" dirty="0" smtClean="0"/>
              <a:t>Develop </a:t>
            </a:r>
            <a:r>
              <a:rPr lang="en-GB" sz="5000" u="sng" dirty="0" smtClean="0"/>
              <a:t>frameworks, tools, training modules, investment source books, discussion papers </a:t>
            </a:r>
            <a:r>
              <a:rPr lang="en-GB" sz="5000" dirty="0" smtClean="0"/>
              <a:t>to shape the evolution of RAS and share these outputs widely</a:t>
            </a:r>
          </a:p>
          <a:p>
            <a:endParaRPr lang="en-IN" sz="5000" dirty="0" smtClean="0"/>
          </a:p>
          <a:p>
            <a:endParaRPr lang="en-IN" sz="4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Context</a:t>
            </a:r>
            <a:endParaRPr lang="en-IN" dirty="0">
              <a:solidFill>
                <a:schemeClr val="bg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Increasing realization that </a:t>
            </a:r>
            <a:r>
              <a:rPr lang="en-US" u="sng" dirty="0" smtClean="0"/>
              <a:t>RAS should develop new capacities</a:t>
            </a:r>
            <a:r>
              <a:rPr lang="en-US" dirty="0" smtClean="0"/>
              <a:t> to deal with: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a. the new challenges in agriculture &amp;</a:t>
            </a:r>
          </a:p>
          <a:p>
            <a:pPr>
              <a:buNone/>
            </a:pPr>
            <a:r>
              <a:rPr lang="en-US" dirty="0" smtClean="0"/>
              <a:t>		b. new opportunities  arising from pluralism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Also </a:t>
            </a:r>
            <a:r>
              <a:rPr lang="en-US" u="sng" dirty="0" smtClean="0"/>
              <a:t>revisit some of the paradigms </a:t>
            </a:r>
            <a:r>
              <a:rPr lang="en-US" dirty="0" smtClean="0"/>
              <a:t>that shaped its historical evolution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smtClean="0"/>
              <a:t>-Reinvent  it based on new insights on the process 	   of innovation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III. Recommended Actions: Global Level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GB" u="sng" dirty="0" smtClean="0"/>
              <a:t>Liaise with donors </a:t>
            </a:r>
            <a:r>
              <a:rPr lang="en-GB" dirty="0" smtClean="0"/>
              <a:t>at the global and regional levels engaged in RAS </a:t>
            </a:r>
          </a:p>
          <a:p>
            <a:endParaRPr lang="en-IN" dirty="0" smtClean="0"/>
          </a:p>
          <a:p>
            <a:r>
              <a:rPr lang="en-GB" u="sng" dirty="0" smtClean="0"/>
              <a:t>Policy advocacy </a:t>
            </a:r>
            <a:r>
              <a:rPr lang="en-GB" dirty="0" smtClean="0"/>
              <a:t>on strengthening the role of RAS in agricultural development and poverty reduction and advocating for enhanced funding support and institutional and policy reforms in AIS</a:t>
            </a:r>
          </a:p>
          <a:p>
            <a:endParaRPr lang="en-IN" dirty="0" smtClean="0"/>
          </a:p>
          <a:p>
            <a:r>
              <a:rPr lang="en-GB" dirty="0" smtClean="0"/>
              <a:t>Promote </a:t>
            </a:r>
            <a:r>
              <a:rPr lang="en-GB" u="sng" dirty="0" smtClean="0"/>
              <a:t>inter-regional sharing of experiences </a:t>
            </a:r>
            <a:r>
              <a:rPr lang="en-GB" dirty="0" smtClean="0"/>
              <a:t>with reforms and new approaches in RAS</a:t>
            </a:r>
          </a:p>
          <a:p>
            <a:endParaRPr lang="en-IN" dirty="0" smtClean="0"/>
          </a:p>
          <a:p>
            <a:r>
              <a:rPr lang="en-GB" dirty="0" smtClean="0"/>
              <a:t>Provide </a:t>
            </a:r>
            <a:r>
              <a:rPr lang="en-GB" u="sng" dirty="0" smtClean="0"/>
              <a:t>long term financial and technical support to RAS </a:t>
            </a:r>
            <a:r>
              <a:rPr lang="en-GB" dirty="0" smtClean="0"/>
              <a:t>to manage change and develop new capacities; Use new investments to experiment with new approaches and promote institutional reforms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Conclusions: AIS and RAS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AIS builds on the new understanding of the innovation process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r>
              <a:rPr lang="en-US" sz="2800" dirty="0" smtClean="0"/>
              <a:t>It offers a new framework to reinvent RAS in this increasingly complex and pluralistic context (set of principles and not a blueprint)</a:t>
            </a:r>
          </a:p>
          <a:p>
            <a:endParaRPr lang="en-US" sz="2800" dirty="0" smtClean="0"/>
          </a:p>
          <a:p>
            <a:r>
              <a:rPr lang="en-US" sz="2800" dirty="0" smtClean="0"/>
              <a:t>RAS can and should play an important role in enabling innovation. </a:t>
            </a:r>
          </a:p>
          <a:p>
            <a:endParaRPr lang="en-US" sz="2800" dirty="0" smtClean="0"/>
          </a:p>
          <a:p>
            <a:r>
              <a:rPr lang="en-US" sz="2800" dirty="0" smtClean="0"/>
              <a:t>Analysis of the innovation process through AIS framework reveals the wider set of functions RAS have to perform</a:t>
            </a:r>
          </a:p>
          <a:p>
            <a:endParaRPr lang="en-US" sz="2800" dirty="0" smtClean="0"/>
          </a:p>
          <a:p>
            <a:r>
              <a:rPr lang="en-US" sz="2800" dirty="0" smtClean="0"/>
              <a:t>“The New </a:t>
            </a:r>
            <a:r>
              <a:rPr lang="en-US" sz="2800" dirty="0" err="1" smtClean="0"/>
              <a:t>Extensionist</a:t>
            </a:r>
            <a:r>
              <a:rPr lang="en-US" sz="2800" dirty="0" smtClean="0"/>
              <a:t>” – attempt to articulate these new areas and potential ways of developing new capacities. </a:t>
            </a:r>
          </a:p>
          <a:p>
            <a:endParaRPr lang="en-US" sz="2800" dirty="0" smtClean="0"/>
          </a:p>
          <a:p>
            <a:r>
              <a:rPr lang="en-US" sz="2800" dirty="0" smtClean="0"/>
              <a:t>Capacity development should focus at the three levels and efforts are required at the national, regional and global levels</a:t>
            </a:r>
            <a:r>
              <a:rPr lang="en-US" sz="2400" dirty="0" smtClean="0"/>
              <a:t>. </a:t>
            </a:r>
            <a:endParaRPr lang="en-IN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7030A0"/>
                </a:solidFill>
              </a:rPr>
              <a:t>Thanks</a:t>
            </a:r>
            <a:endParaRPr lang="en-IN" dirty="0">
              <a:solidFill>
                <a:srgbClr val="7030A0"/>
              </a:solidFill>
            </a:endParaRPr>
          </a:p>
        </p:txBody>
      </p:sp>
      <p:graphicFrame>
        <p:nvGraphicFramePr>
          <p:cNvPr id="14338" name="Object 5"/>
          <p:cNvGraphicFramePr>
            <a:graphicFrameLocks noChangeAspect="1"/>
          </p:cNvGraphicFramePr>
          <p:nvPr>
            <p:ph idx="1"/>
          </p:nvPr>
        </p:nvGraphicFramePr>
        <p:xfrm>
          <a:off x="7696200" y="5334000"/>
          <a:ext cx="1104675" cy="1143000"/>
        </p:xfrm>
        <a:graphic>
          <a:graphicData uri="http://schemas.openxmlformats.org/presentationml/2006/ole">
            <p:oleObj spid="_x0000_s14338" name="Bitmap Image" r:id="rId3" imgW="13213019" imgH="11946017" progId="PBrush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777875"/>
          </a:xfrm>
        </p:spPr>
        <p:txBody>
          <a:bodyPr/>
          <a:lstStyle/>
          <a:p>
            <a:r>
              <a:rPr lang="en-US" dirty="0" smtClean="0"/>
              <a:t>From Linear Paradigm to….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755576" y="2924944"/>
            <a:ext cx="1944216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Research</a:t>
            </a:r>
            <a:endParaRPr lang="en-IN" sz="2800" dirty="0"/>
          </a:p>
        </p:txBody>
      </p:sp>
      <p:sp>
        <p:nvSpPr>
          <p:cNvPr id="6" name="Rectangle 5"/>
          <p:cNvSpPr/>
          <p:nvPr/>
        </p:nvSpPr>
        <p:spPr>
          <a:xfrm>
            <a:off x="3635896" y="2924944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Extension</a:t>
            </a:r>
            <a:endParaRPr lang="en-IN" sz="2800" dirty="0"/>
          </a:p>
        </p:txBody>
      </p:sp>
      <p:sp>
        <p:nvSpPr>
          <p:cNvPr id="7" name="Rectangle 6"/>
          <p:cNvSpPr/>
          <p:nvPr/>
        </p:nvSpPr>
        <p:spPr>
          <a:xfrm>
            <a:off x="6516216" y="2996952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Farmers</a:t>
            </a:r>
            <a:endParaRPr lang="en-IN" sz="2800" dirty="0"/>
          </a:p>
        </p:txBody>
      </p:sp>
      <p:cxnSp>
        <p:nvCxnSpPr>
          <p:cNvPr id="9" name="Straight Arrow Connector 8"/>
          <p:cNvCxnSpPr>
            <a:stCxn id="4" idx="3"/>
            <a:endCxn id="6" idx="1"/>
          </p:cNvCxnSpPr>
          <p:nvPr/>
        </p:nvCxnSpPr>
        <p:spPr>
          <a:xfrm>
            <a:off x="2699792" y="3382144"/>
            <a:ext cx="936104" cy="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08104" y="3429000"/>
            <a:ext cx="936104" cy="0"/>
          </a:xfrm>
          <a:prstGeom prst="straightConnector1">
            <a:avLst/>
          </a:prstGeom>
          <a:ln w="6350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77787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Improvements to the Linear Paradigm</a:t>
            </a:r>
            <a:endParaRPr lang="en-IN" sz="3200" dirty="0"/>
          </a:p>
        </p:txBody>
      </p:sp>
      <p:sp>
        <p:nvSpPr>
          <p:cNvPr id="4" name="Rectangle 3"/>
          <p:cNvSpPr/>
          <p:nvPr/>
        </p:nvSpPr>
        <p:spPr>
          <a:xfrm>
            <a:off x="755576" y="2924944"/>
            <a:ext cx="1944216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Research</a:t>
            </a:r>
            <a:endParaRPr lang="en-IN" sz="2800" dirty="0"/>
          </a:p>
        </p:txBody>
      </p:sp>
      <p:sp>
        <p:nvSpPr>
          <p:cNvPr id="6" name="Rectangle 5"/>
          <p:cNvSpPr/>
          <p:nvPr/>
        </p:nvSpPr>
        <p:spPr>
          <a:xfrm>
            <a:off x="3635896" y="2924944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Extension</a:t>
            </a:r>
            <a:endParaRPr lang="en-IN" sz="2800" dirty="0"/>
          </a:p>
        </p:txBody>
      </p:sp>
      <p:sp>
        <p:nvSpPr>
          <p:cNvPr id="7" name="Rectangle 6"/>
          <p:cNvSpPr/>
          <p:nvPr/>
        </p:nvSpPr>
        <p:spPr>
          <a:xfrm>
            <a:off x="6516216" y="2996952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Farmers</a:t>
            </a:r>
            <a:endParaRPr lang="en-IN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868144" y="2204864"/>
            <a:ext cx="1512168" cy="72008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08104" y="3429000"/>
            <a:ext cx="936104" cy="0"/>
          </a:xfrm>
          <a:prstGeom prst="straightConnector1">
            <a:avLst/>
          </a:prstGeom>
          <a:ln w="6350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971600" y="4437112"/>
            <a:ext cx="2016224" cy="9144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Markets</a:t>
            </a:r>
            <a:endParaRPr lang="en-IN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771800" y="4005064"/>
            <a:ext cx="792088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nip Same Side Corner Rectangle 16"/>
          <p:cNvSpPr/>
          <p:nvPr/>
        </p:nvSpPr>
        <p:spPr>
          <a:xfrm>
            <a:off x="6300192" y="4581128"/>
            <a:ext cx="2282552" cy="914400"/>
          </a:xfrm>
          <a:prstGeom prst="snip2Same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Participation</a:t>
            </a:r>
            <a:endParaRPr lang="en-IN" sz="28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292080" y="4149080"/>
            <a:ext cx="864096" cy="57606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3707904" y="4149080"/>
            <a:ext cx="2448272" cy="93610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308304" y="1772816"/>
            <a:ext cx="1296144" cy="914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Gender</a:t>
            </a:r>
            <a:endParaRPr lang="en-IN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699792" y="3501008"/>
            <a:ext cx="936104" cy="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rapezoid 26"/>
          <p:cNvSpPr/>
          <p:nvPr/>
        </p:nvSpPr>
        <p:spPr>
          <a:xfrm>
            <a:off x="5004048" y="1268760"/>
            <a:ext cx="1368152" cy="1216152"/>
          </a:xfrm>
          <a:prstGeom prst="trapezoid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ICTs</a:t>
            </a:r>
            <a:endParaRPr lang="en-IN" sz="2400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148064" y="2492896"/>
            <a:ext cx="360040" cy="43204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228184" y="2492896"/>
            <a:ext cx="576064" cy="50405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laque 34"/>
          <p:cNvSpPr/>
          <p:nvPr/>
        </p:nvSpPr>
        <p:spPr>
          <a:xfrm>
            <a:off x="3131840" y="4941168"/>
            <a:ext cx="1872208" cy="914400"/>
          </a:xfrm>
          <a:prstGeom prst="plaqu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Education</a:t>
            </a:r>
            <a:endParaRPr lang="en-IN" sz="2800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 flipV="1">
            <a:off x="2411760" y="4005064"/>
            <a:ext cx="1440160" cy="864096"/>
          </a:xfrm>
          <a:prstGeom prst="straightConnector1">
            <a:avLst/>
          </a:prstGeom>
          <a:ln w="508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4427984" y="4005064"/>
            <a:ext cx="360040" cy="864096"/>
          </a:xfrm>
          <a:prstGeom prst="straightConnector1">
            <a:avLst/>
          </a:prstGeom>
          <a:ln w="508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932040" y="3789040"/>
            <a:ext cx="1440160" cy="1080120"/>
          </a:xfrm>
          <a:prstGeom prst="straightConnector1">
            <a:avLst/>
          </a:prstGeom>
          <a:ln w="508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2924944"/>
            <a:ext cx="1944216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Research</a:t>
            </a:r>
            <a:endParaRPr lang="en-IN" sz="2800" dirty="0"/>
          </a:p>
        </p:txBody>
      </p:sp>
      <p:sp>
        <p:nvSpPr>
          <p:cNvPr id="6" name="Rectangle 5"/>
          <p:cNvSpPr/>
          <p:nvPr/>
        </p:nvSpPr>
        <p:spPr>
          <a:xfrm>
            <a:off x="3635896" y="2924944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Extension</a:t>
            </a:r>
            <a:endParaRPr lang="en-IN" sz="2800" dirty="0"/>
          </a:p>
        </p:txBody>
      </p:sp>
      <p:sp>
        <p:nvSpPr>
          <p:cNvPr id="7" name="Rectangle 6"/>
          <p:cNvSpPr/>
          <p:nvPr/>
        </p:nvSpPr>
        <p:spPr>
          <a:xfrm>
            <a:off x="6516216" y="2996952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Farmers</a:t>
            </a:r>
            <a:endParaRPr lang="en-IN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868144" y="2204864"/>
            <a:ext cx="1512168" cy="72008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08104" y="3429000"/>
            <a:ext cx="936104" cy="0"/>
          </a:xfrm>
          <a:prstGeom prst="straightConnector1">
            <a:avLst/>
          </a:prstGeom>
          <a:ln w="6350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971600" y="4437112"/>
            <a:ext cx="2016224" cy="9144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Markets</a:t>
            </a:r>
            <a:endParaRPr lang="en-IN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771800" y="4005064"/>
            <a:ext cx="792088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nip Same Side Corner Rectangle 16"/>
          <p:cNvSpPr/>
          <p:nvPr/>
        </p:nvSpPr>
        <p:spPr>
          <a:xfrm>
            <a:off x="6156176" y="4293096"/>
            <a:ext cx="2282552" cy="914400"/>
          </a:xfrm>
          <a:prstGeom prst="snip2Same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Participation</a:t>
            </a:r>
            <a:endParaRPr lang="en-IN" sz="28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292080" y="4149080"/>
            <a:ext cx="864096" cy="57606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3707904" y="4149080"/>
            <a:ext cx="2448272" cy="93610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308304" y="1772816"/>
            <a:ext cx="1296144" cy="914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Gender</a:t>
            </a:r>
            <a:endParaRPr lang="en-IN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699792" y="3501008"/>
            <a:ext cx="936104" cy="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rapezoid 26"/>
          <p:cNvSpPr/>
          <p:nvPr/>
        </p:nvSpPr>
        <p:spPr>
          <a:xfrm>
            <a:off x="5004048" y="1268760"/>
            <a:ext cx="1368152" cy="1216152"/>
          </a:xfrm>
          <a:prstGeom prst="trapezoid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ICTs</a:t>
            </a:r>
            <a:endParaRPr lang="en-IN" sz="2400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148064" y="2492896"/>
            <a:ext cx="360040" cy="43204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228184" y="2492896"/>
            <a:ext cx="576064" cy="50405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loud 17"/>
          <p:cNvSpPr/>
          <p:nvPr/>
        </p:nvSpPr>
        <p:spPr>
          <a:xfrm>
            <a:off x="1907704" y="1268760"/>
            <a:ext cx="2376264" cy="1368152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Pluralism</a:t>
            </a:r>
            <a:endParaRPr lang="en-IN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5" name="Elbow Connector 24"/>
          <p:cNvCxnSpPr/>
          <p:nvPr/>
        </p:nvCxnSpPr>
        <p:spPr>
          <a:xfrm rot="16200000" flipH="1">
            <a:off x="3995936" y="2204864"/>
            <a:ext cx="720080" cy="5760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6200000" flipH="1">
            <a:off x="1619672" y="2132856"/>
            <a:ext cx="1058416" cy="3383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loud 38"/>
          <p:cNvSpPr/>
          <p:nvPr/>
        </p:nvSpPr>
        <p:spPr>
          <a:xfrm>
            <a:off x="6300192" y="0"/>
            <a:ext cx="2843808" cy="1418456"/>
          </a:xfrm>
          <a:prstGeom prst="clou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New Challenges</a:t>
            </a:r>
            <a:endParaRPr lang="en-IN" sz="2800" dirty="0"/>
          </a:p>
        </p:txBody>
      </p:sp>
      <p:sp>
        <p:nvSpPr>
          <p:cNvPr id="40" name="Plaque 39"/>
          <p:cNvSpPr/>
          <p:nvPr/>
        </p:nvSpPr>
        <p:spPr>
          <a:xfrm>
            <a:off x="3203848" y="4941168"/>
            <a:ext cx="1944216" cy="914400"/>
          </a:xfrm>
          <a:prstGeom prst="plaqu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Education</a:t>
            </a:r>
            <a:endParaRPr lang="en-IN" sz="28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555776" y="3933056"/>
            <a:ext cx="9144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283968" y="4077072"/>
            <a:ext cx="216024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860032" y="3933056"/>
            <a:ext cx="1080120" cy="8640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899592" y="6093296"/>
            <a:ext cx="77048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                       </a:t>
            </a:r>
            <a:r>
              <a:rPr lang="en-US" sz="3200" b="1" dirty="0" smtClean="0"/>
              <a:t>Need for a better paradigm to….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45719"/>
          </a:xfrm>
        </p:spPr>
        <p:txBody>
          <a:bodyPr>
            <a:normAutofit fontScale="90000"/>
          </a:bodyPr>
          <a:lstStyle/>
          <a:p>
            <a:pPr algn="l"/>
            <a:endParaRPr lang="en-IN" sz="3200" b="1" i="1" dirty="0"/>
          </a:p>
        </p:txBody>
      </p:sp>
      <p:sp>
        <p:nvSpPr>
          <p:cNvPr id="4" name="Rectangle 3"/>
          <p:cNvSpPr/>
          <p:nvPr/>
        </p:nvSpPr>
        <p:spPr>
          <a:xfrm>
            <a:off x="755576" y="2924944"/>
            <a:ext cx="1944216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Research</a:t>
            </a:r>
            <a:endParaRPr lang="en-IN" sz="2800" dirty="0"/>
          </a:p>
        </p:txBody>
      </p:sp>
      <p:sp>
        <p:nvSpPr>
          <p:cNvPr id="6" name="Rectangle 5"/>
          <p:cNvSpPr/>
          <p:nvPr/>
        </p:nvSpPr>
        <p:spPr>
          <a:xfrm>
            <a:off x="3635896" y="2924944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Extension</a:t>
            </a:r>
            <a:endParaRPr lang="en-IN" sz="2800" dirty="0"/>
          </a:p>
        </p:txBody>
      </p:sp>
      <p:sp>
        <p:nvSpPr>
          <p:cNvPr id="7" name="Rectangle 6"/>
          <p:cNvSpPr/>
          <p:nvPr/>
        </p:nvSpPr>
        <p:spPr>
          <a:xfrm>
            <a:off x="6516216" y="2996952"/>
            <a:ext cx="1872208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Farmers</a:t>
            </a:r>
            <a:endParaRPr lang="en-IN" sz="28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868144" y="2204864"/>
            <a:ext cx="1512168" cy="72008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508104" y="3429000"/>
            <a:ext cx="936104" cy="0"/>
          </a:xfrm>
          <a:prstGeom prst="straightConnector1">
            <a:avLst/>
          </a:prstGeom>
          <a:ln w="6350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971600" y="4437112"/>
            <a:ext cx="2016224" cy="9144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Markets</a:t>
            </a:r>
            <a:endParaRPr lang="en-IN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771800" y="4005064"/>
            <a:ext cx="792088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nip Same Side Corner Rectangle 16"/>
          <p:cNvSpPr/>
          <p:nvPr/>
        </p:nvSpPr>
        <p:spPr>
          <a:xfrm>
            <a:off x="6156176" y="4293096"/>
            <a:ext cx="2282552" cy="914400"/>
          </a:xfrm>
          <a:prstGeom prst="snip2Same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Participation</a:t>
            </a:r>
            <a:endParaRPr lang="en-IN" sz="28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292080" y="4149080"/>
            <a:ext cx="864096" cy="57606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3707904" y="4149080"/>
            <a:ext cx="2448272" cy="93610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308304" y="1772816"/>
            <a:ext cx="1296144" cy="914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Gender</a:t>
            </a:r>
            <a:endParaRPr lang="en-IN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699792" y="3501008"/>
            <a:ext cx="936104" cy="0"/>
          </a:xfrm>
          <a:prstGeom prst="straightConnector1">
            <a:avLst/>
          </a:prstGeom>
          <a:ln w="63500" cmpd="dbl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rapezoid 26"/>
          <p:cNvSpPr/>
          <p:nvPr/>
        </p:nvSpPr>
        <p:spPr>
          <a:xfrm>
            <a:off x="5004048" y="1268760"/>
            <a:ext cx="1368152" cy="1216152"/>
          </a:xfrm>
          <a:prstGeom prst="trapezoid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ICTs</a:t>
            </a:r>
            <a:endParaRPr lang="en-IN" sz="2400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148064" y="2492896"/>
            <a:ext cx="360040" cy="43204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228184" y="2492896"/>
            <a:ext cx="576064" cy="50405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loud 17"/>
          <p:cNvSpPr/>
          <p:nvPr/>
        </p:nvSpPr>
        <p:spPr>
          <a:xfrm>
            <a:off x="1907704" y="1268760"/>
            <a:ext cx="2376264" cy="1368152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Pluralism</a:t>
            </a:r>
            <a:endParaRPr lang="en-IN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5" name="Elbow Connector 24"/>
          <p:cNvCxnSpPr/>
          <p:nvPr/>
        </p:nvCxnSpPr>
        <p:spPr>
          <a:xfrm rot="16200000" flipH="1">
            <a:off x="3995936" y="2204864"/>
            <a:ext cx="720080" cy="5760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6200000" flipH="1">
            <a:off x="1619672" y="2132856"/>
            <a:ext cx="1058416" cy="3383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loud 38"/>
          <p:cNvSpPr/>
          <p:nvPr/>
        </p:nvSpPr>
        <p:spPr>
          <a:xfrm>
            <a:off x="6300192" y="0"/>
            <a:ext cx="2843808" cy="1418456"/>
          </a:xfrm>
          <a:prstGeom prst="clou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New Challenges</a:t>
            </a:r>
            <a:endParaRPr lang="en-IN" sz="2800" dirty="0"/>
          </a:p>
        </p:txBody>
      </p:sp>
      <p:sp>
        <p:nvSpPr>
          <p:cNvPr id="40" name="Plaque 39"/>
          <p:cNvSpPr/>
          <p:nvPr/>
        </p:nvSpPr>
        <p:spPr>
          <a:xfrm>
            <a:off x="3203848" y="4941168"/>
            <a:ext cx="1944216" cy="914400"/>
          </a:xfrm>
          <a:prstGeom prst="plaqu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Education</a:t>
            </a:r>
            <a:endParaRPr lang="en-IN" sz="28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555776" y="3933056"/>
            <a:ext cx="9144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283968" y="4077072"/>
            <a:ext cx="216024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860032" y="3933056"/>
            <a:ext cx="1080120" cy="8640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1187624" y="1556792"/>
            <a:ext cx="2592288" cy="1296144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loud 32"/>
          <p:cNvSpPr/>
          <p:nvPr/>
        </p:nvSpPr>
        <p:spPr>
          <a:xfrm>
            <a:off x="0" y="0"/>
            <a:ext cx="2483768" cy="1562472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Innovation  Systems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627784" y="6237312"/>
            <a:ext cx="6516216" cy="62068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Role of RAS in the AIS……….</a:t>
            </a:r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51" name="Diamond 50"/>
          <p:cNvSpPr/>
          <p:nvPr/>
        </p:nvSpPr>
        <p:spPr>
          <a:xfrm>
            <a:off x="0" y="1844824"/>
            <a:ext cx="914400" cy="914400"/>
          </a:xfrm>
          <a:prstGeom prst="diamond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54" name="Plaque 53"/>
          <p:cNvSpPr/>
          <p:nvPr/>
        </p:nvSpPr>
        <p:spPr>
          <a:xfrm>
            <a:off x="4067944" y="260648"/>
            <a:ext cx="576064" cy="882352"/>
          </a:xfrm>
          <a:prstGeom prst="plaque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POL</a:t>
            </a:r>
            <a:endParaRPr lang="en-IN" sz="2400" dirty="0"/>
          </a:p>
        </p:txBody>
      </p:sp>
      <p:sp>
        <p:nvSpPr>
          <p:cNvPr id="55" name="Parallelogram 54"/>
          <p:cNvSpPr/>
          <p:nvPr/>
        </p:nvSpPr>
        <p:spPr>
          <a:xfrm>
            <a:off x="7927848" y="5589240"/>
            <a:ext cx="1216152" cy="914400"/>
          </a:xfrm>
          <a:prstGeom prst="parallelogram">
            <a:avLst/>
          </a:prstGeom>
          <a:solidFill>
            <a:srgbClr val="F616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Co-</a:t>
            </a:r>
            <a:r>
              <a:rPr lang="en-US" sz="2400" dirty="0" err="1" smtClean="0"/>
              <a:t>ord</a:t>
            </a:r>
            <a:endParaRPr lang="en-IN" sz="2400" dirty="0"/>
          </a:p>
        </p:txBody>
      </p:sp>
      <p:sp>
        <p:nvSpPr>
          <p:cNvPr id="56" name="Cube 55"/>
          <p:cNvSpPr/>
          <p:nvPr/>
        </p:nvSpPr>
        <p:spPr>
          <a:xfrm>
            <a:off x="0" y="6093296"/>
            <a:ext cx="971600" cy="764704"/>
          </a:xfrm>
          <a:prstGeom prst="cube">
            <a:avLst/>
          </a:prstGeom>
          <a:solidFill>
            <a:srgbClr val="CF3D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</a:t>
            </a:r>
            <a:endParaRPr lang="en-IN" dirty="0"/>
          </a:p>
        </p:txBody>
      </p:sp>
      <p:sp>
        <p:nvSpPr>
          <p:cNvPr id="57" name="Donut 56"/>
          <p:cNvSpPr/>
          <p:nvPr/>
        </p:nvSpPr>
        <p:spPr>
          <a:xfrm>
            <a:off x="5652120" y="5301208"/>
            <a:ext cx="914400" cy="914400"/>
          </a:xfrm>
          <a:prstGeom prst="donut">
            <a:avLst/>
          </a:prstGeom>
          <a:solidFill>
            <a:srgbClr val="52F4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NG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8" name="Chord 57"/>
          <p:cNvSpPr/>
          <p:nvPr/>
        </p:nvSpPr>
        <p:spPr>
          <a:xfrm>
            <a:off x="0" y="4149080"/>
            <a:ext cx="914400" cy="914400"/>
          </a:xfrm>
          <a:prstGeom prst="chord">
            <a:avLst/>
          </a:prstGeom>
          <a:solidFill>
            <a:srgbClr val="D651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Cer</a:t>
            </a:r>
            <a:endParaRPr lang="en-IN" sz="2400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990600" y="3886200"/>
            <a:ext cx="205740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5562600" y="3810000"/>
            <a:ext cx="2362200" cy="198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56" idx="0"/>
          </p:cNvCxnSpPr>
          <p:nvPr/>
        </p:nvCxnSpPr>
        <p:spPr>
          <a:xfrm>
            <a:off x="381000" y="5029200"/>
            <a:ext cx="200388" cy="10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5943600" y="2590800"/>
            <a:ext cx="1981200" cy="3505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6172200" y="3962400"/>
            <a:ext cx="6858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7030A0"/>
                </a:solidFill>
              </a:rPr>
              <a:t>The New </a:t>
            </a:r>
            <a:r>
              <a:rPr lang="en-US" b="1" i="1" dirty="0" err="1" smtClean="0">
                <a:solidFill>
                  <a:srgbClr val="7030A0"/>
                </a:solidFill>
              </a:rPr>
              <a:t>Extensionist</a:t>
            </a:r>
            <a:r>
              <a:rPr lang="en-US" b="1" i="1" dirty="0" smtClean="0">
                <a:solidFill>
                  <a:srgbClr val="7030A0"/>
                </a:solidFill>
              </a:rPr>
              <a:t>: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3600" i="1" dirty="0" smtClean="0"/>
              <a:t>Capacities for RAS in the </a:t>
            </a:r>
            <a:br>
              <a:rPr lang="en-US" sz="3600" i="1" dirty="0" smtClean="0"/>
            </a:br>
            <a:r>
              <a:rPr lang="en-US" sz="3600" i="1" dirty="0" smtClean="0"/>
              <a:t>Agricultural Innovation System</a:t>
            </a:r>
            <a:endParaRPr lang="en-IN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7030A0"/>
                </a:solidFill>
              </a:rPr>
              <a:t>Capacities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Individual</a:t>
            </a:r>
          </a:p>
          <a:p>
            <a:r>
              <a:rPr lang="en-US" dirty="0" err="1" smtClean="0"/>
              <a:t>Organisational</a:t>
            </a:r>
            <a:endParaRPr lang="en-US" dirty="0" smtClean="0"/>
          </a:p>
          <a:p>
            <a:r>
              <a:rPr lang="en-US" dirty="0" smtClean="0"/>
              <a:t>Enabling Environment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Actions</a:t>
            </a:r>
          </a:p>
          <a:p>
            <a:r>
              <a:rPr lang="en-US" dirty="0" smtClean="0"/>
              <a:t>National</a:t>
            </a:r>
          </a:p>
          <a:p>
            <a:r>
              <a:rPr lang="en-US" dirty="0" smtClean="0"/>
              <a:t>Regional </a:t>
            </a:r>
          </a:p>
          <a:p>
            <a:r>
              <a:rPr lang="en-US" dirty="0" smtClean="0"/>
              <a:t>Global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pic>
        <p:nvPicPr>
          <p:cNvPr id="7" name="Content Placeholder 6" descr="gcard_logo_new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5810250" y="3429000"/>
            <a:ext cx="3333750" cy="2876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What we currently know of Innovation? 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533400"/>
            <a:ext cx="4495800" cy="601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Innovation</a:t>
            </a:r>
          </a:p>
          <a:p>
            <a:pPr>
              <a:buNone/>
            </a:pPr>
            <a:r>
              <a:rPr lang="en-US" b="1" dirty="0">
                <a:solidFill>
                  <a:schemeClr val="accent2"/>
                </a:solidFill>
              </a:rPr>
              <a:t>	</a:t>
            </a:r>
            <a:r>
              <a:rPr lang="en-US" dirty="0" smtClean="0"/>
              <a:t>the process by which </a:t>
            </a:r>
          </a:p>
          <a:p>
            <a:pPr>
              <a:buNone/>
            </a:pPr>
            <a:r>
              <a:rPr lang="en-US" dirty="0" smtClean="0"/>
              <a:t>	new knowledge is generated, adapted and used</a:t>
            </a: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How innovation happens?        </a:t>
            </a:r>
            <a:r>
              <a:rPr lang="en-US" dirty="0" smtClean="0"/>
              <a:t>through interaction among actors in the AIS</a:t>
            </a: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AIS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	</a:t>
            </a:r>
            <a:r>
              <a:rPr lang="en-US" dirty="0" smtClean="0"/>
              <a:t>interactive network of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organisations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	enterprises and </a:t>
            </a:r>
          </a:p>
          <a:p>
            <a:pPr>
              <a:buNone/>
            </a:pPr>
            <a:r>
              <a:rPr lang="en-US" dirty="0" smtClean="0"/>
              <a:t>	individuals together with institutions and policies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Content Placeholder 4" descr="figure 1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990600"/>
            <a:ext cx="3657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Other things we know of innovation</a:t>
            </a:r>
            <a:endParaRPr lang="en-IN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943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It is not a two stage process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It requires interactions among a wide range of actors and this process needs </a:t>
            </a:r>
            <a:r>
              <a:rPr lang="en-US" u="sng" dirty="0" smtClean="0">
                <a:solidFill>
                  <a:srgbClr val="7030A0"/>
                </a:solidFill>
              </a:rPr>
              <a:t>facilitation</a:t>
            </a:r>
          </a:p>
          <a:p>
            <a:endParaRPr lang="en-US" u="sng" dirty="0" smtClean="0">
              <a:solidFill>
                <a:srgbClr val="7030A0"/>
              </a:solidFill>
            </a:endParaRPr>
          </a:p>
          <a:p>
            <a:r>
              <a:rPr lang="en-US" u="sng" dirty="0" smtClean="0">
                <a:solidFill>
                  <a:srgbClr val="7030A0"/>
                </a:solidFill>
              </a:rPr>
              <a:t>Institutional and policy changes </a:t>
            </a:r>
            <a:r>
              <a:rPr lang="en-US" dirty="0" smtClean="0">
                <a:solidFill>
                  <a:srgbClr val="7030A0"/>
                </a:solidFill>
              </a:rPr>
              <a:t>are often needed for innovation to happen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It involves </a:t>
            </a:r>
            <a:r>
              <a:rPr lang="en-US" u="sng" dirty="0" smtClean="0">
                <a:solidFill>
                  <a:srgbClr val="7030A0"/>
                </a:solidFill>
              </a:rPr>
              <a:t>a wide range of functions and tools </a:t>
            </a:r>
            <a:r>
              <a:rPr lang="en-US" dirty="0" smtClean="0">
                <a:solidFill>
                  <a:srgbClr val="7030A0"/>
                </a:solidFill>
              </a:rPr>
              <a:t>performed by several agencies that work through </a:t>
            </a:r>
            <a:r>
              <a:rPr lang="en-US" u="sng" dirty="0" smtClean="0">
                <a:solidFill>
                  <a:srgbClr val="7030A0"/>
                </a:solidFill>
              </a:rPr>
              <a:t>platforms</a:t>
            </a:r>
            <a:r>
              <a:rPr lang="en-US" dirty="0" smtClean="0">
                <a:solidFill>
                  <a:srgbClr val="7030A0"/>
                </a:solidFill>
              </a:rPr>
              <a:t> and </a:t>
            </a:r>
            <a:r>
              <a:rPr lang="en-US" u="sng" dirty="0" smtClean="0">
                <a:solidFill>
                  <a:srgbClr val="7030A0"/>
                </a:solidFill>
              </a:rPr>
              <a:t>partnerships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764</Words>
  <Application>Microsoft Office PowerPoint</Application>
  <PresentationFormat>On-screen Show (4:3)</PresentationFormat>
  <Paragraphs>225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Bitmap Image</vt:lpstr>
      <vt:lpstr>  Role of RAS in the  Agricultural Innovation System   Rasheed Sulaiman V</vt:lpstr>
      <vt:lpstr>Context</vt:lpstr>
      <vt:lpstr>From Linear Paradigm to….</vt:lpstr>
      <vt:lpstr>Improvements to the Linear Paradigm</vt:lpstr>
      <vt:lpstr>Slide 5</vt:lpstr>
      <vt:lpstr>Slide 6</vt:lpstr>
      <vt:lpstr>The New Extensionist: Capacities for RAS in the  Agricultural Innovation System</vt:lpstr>
      <vt:lpstr>What we currently know of Innovation? </vt:lpstr>
      <vt:lpstr>Other things we know of innovation</vt:lpstr>
      <vt:lpstr>RAS and Innovation</vt:lpstr>
      <vt:lpstr>New Additional Roles</vt:lpstr>
      <vt:lpstr>New Capacities at different levels 1. Individual  </vt:lpstr>
      <vt:lpstr>New Capacities at different levels 2. Organisational</vt:lpstr>
      <vt:lpstr>New Capacities at different levels 3. Enabling Environment</vt:lpstr>
      <vt:lpstr>Supporting capacity development</vt:lpstr>
      <vt:lpstr>I. Recommended Actions: National level</vt:lpstr>
      <vt:lpstr>I. Recommended Actions: National level</vt:lpstr>
      <vt:lpstr>II. Recommended Actions: Regional Levels </vt:lpstr>
      <vt:lpstr>III. Recommended Actions: Global Level</vt:lpstr>
      <vt:lpstr>III. Recommended Actions: Global Level</vt:lpstr>
      <vt:lpstr>Conclusions: AIS and RAS</vt:lpstr>
      <vt:lpstr>     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RAS in Agricultural Innovation System</dc:title>
  <dc:creator>Hp compaq</dc:creator>
  <cp:lastModifiedBy>rasheed</cp:lastModifiedBy>
  <cp:revision>83</cp:revision>
  <dcterms:created xsi:type="dcterms:W3CDTF">2012-09-05T05:22:05Z</dcterms:created>
  <dcterms:modified xsi:type="dcterms:W3CDTF">2012-09-26T00:27:04Z</dcterms:modified>
</cp:coreProperties>
</file>